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Fira Sans Extra Condensed Medium"/>
      <p:regular r:id="rId38"/>
      <p:bold r:id="rId39"/>
      <p:italic r:id="rId40"/>
      <p:boldItalic r:id="rId41"/>
    </p:embeddedFont>
    <p:embeddedFont>
      <p:font typeface="Righteous"/>
      <p:regular r:id="rId42"/>
    </p:embeddedFont>
    <p:embeddedFont>
      <p:font typeface="Squada One"/>
      <p:regular r:id="rId43"/>
    </p:embeddedFont>
    <p:embeddedFont>
      <p:font typeface="Roboto Condensed Light"/>
      <p:regular r:id="rId44"/>
      <p:bold r:id="rId45"/>
      <p:italic r:id="rId46"/>
      <p:boldItalic r:id="rId47"/>
    </p:embeddedFont>
    <p:embeddedFont>
      <p:font typeface="Fira Sans Condensed"/>
      <p:regular r:id="rId48"/>
      <p:bold r:id="rId49"/>
      <p:italic r:id="rId50"/>
      <p:boldItalic r:id="rId51"/>
    </p:embeddedFont>
    <p:embeddedFont>
      <p:font typeface="Fira Sans Condensed SemiBold"/>
      <p:regular r:id="rId52"/>
      <p:bold r:id="rId53"/>
      <p:italic r:id="rId54"/>
      <p:boldItalic r:id="rId55"/>
    </p:embeddedFont>
    <p:embeddedFont>
      <p:font typeface="Fira Sans Extra Condensed"/>
      <p:regular r:id="rId56"/>
      <p:bold r:id="rId57"/>
      <p:italic r:id="rId58"/>
      <p:boldItalic r:id="rId59"/>
    </p:embeddedFont>
    <p:embeddedFont>
      <p:font typeface="Fira Sans Extra Condensed SemiBold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台師大江郁欣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Righteous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RobotoCondensedLight-regular.fntdata"/><Relationship Id="rId43" Type="http://schemas.openxmlformats.org/officeDocument/2006/relationships/font" Target="fonts/SquadaOne-regular.fntdata"/><Relationship Id="rId46" Type="http://schemas.openxmlformats.org/officeDocument/2006/relationships/font" Target="fonts/RobotoCondensedLight-italic.fntdata"/><Relationship Id="rId45" Type="http://schemas.openxmlformats.org/officeDocument/2006/relationships/font" Target="fonts/RobotoCondensed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Condensed-regular.fntdata"/><Relationship Id="rId47" Type="http://schemas.openxmlformats.org/officeDocument/2006/relationships/font" Target="fonts/RobotoCondensedLight-boldItalic.fntdata"/><Relationship Id="rId49" Type="http://schemas.openxmlformats.org/officeDocument/2006/relationships/font" Target="fonts/FiraSans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62" Type="http://schemas.openxmlformats.org/officeDocument/2006/relationships/font" Target="fonts/FiraSansExtraCondensedSemiBold-italic.fntdata"/><Relationship Id="rId61" Type="http://schemas.openxmlformats.org/officeDocument/2006/relationships/font" Target="fonts/FiraSansExtraCondensedSemiBold-bold.fntdata"/><Relationship Id="rId20" Type="http://schemas.openxmlformats.org/officeDocument/2006/relationships/slide" Target="slides/slide15.xml"/><Relationship Id="rId63" Type="http://schemas.openxmlformats.org/officeDocument/2006/relationships/font" Target="fonts/FiraSansExtraCondensed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SansExtraCondensedSemiBold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Condensed-boldItalic.fntdata"/><Relationship Id="rId50" Type="http://schemas.openxmlformats.org/officeDocument/2006/relationships/font" Target="fonts/FiraSansCondensed-italic.fntdata"/><Relationship Id="rId53" Type="http://schemas.openxmlformats.org/officeDocument/2006/relationships/font" Target="fonts/FiraSansCondensedSemiBold-bold.fntdata"/><Relationship Id="rId52" Type="http://schemas.openxmlformats.org/officeDocument/2006/relationships/font" Target="fonts/FiraSansCondensed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FiraSansCondensedSemiBold-boldItalic.fntdata"/><Relationship Id="rId10" Type="http://schemas.openxmlformats.org/officeDocument/2006/relationships/slide" Target="slides/slide5.xml"/><Relationship Id="rId54" Type="http://schemas.openxmlformats.org/officeDocument/2006/relationships/font" Target="fonts/FiraSansCondensedSemiBold-italic.fntdata"/><Relationship Id="rId13" Type="http://schemas.openxmlformats.org/officeDocument/2006/relationships/slide" Target="slides/slide8.xml"/><Relationship Id="rId57" Type="http://schemas.openxmlformats.org/officeDocument/2006/relationships/font" Target="fonts/FiraSansExtraCondensed-bold.fntdata"/><Relationship Id="rId12" Type="http://schemas.openxmlformats.org/officeDocument/2006/relationships/slide" Target="slides/slide7.xml"/><Relationship Id="rId56" Type="http://schemas.openxmlformats.org/officeDocument/2006/relationships/font" Target="fonts/FiraSansExtraCondensed-regular.fntdata"/><Relationship Id="rId15" Type="http://schemas.openxmlformats.org/officeDocument/2006/relationships/slide" Target="slides/slide10.xml"/><Relationship Id="rId59" Type="http://schemas.openxmlformats.org/officeDocument/2006/relationships/font" Target="fonts/FiraSansExtraCondensed-boldItalic.fntdata"/><Relationship Id="rId14" Type="http://schemas.openxmlformats.org/officeDocument/2006/relationships/slide" Target="slides/slide9.xml"/><Relationship Id="rId58" Type="http://schemas.openxmlformats.org/officeDocument/2006/relationships/font" Target="fonts/FiraSansExtraCondense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25T15:01:27.711">
    <p:pos x="6000" y="0"/>
    <p:text>數據不一樣? @謝宜呈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11-25T15:01:49.668">
    <p:pos x="6000" y="0"/>
    <p:text>數據不一樣?　＠謝宜呈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d2cabac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d2cabac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4667fc1f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4667fc1f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4667fc1f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4667fc1f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667fc1f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667fc1f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4667fc1f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4667fc1f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4667fc1f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4667fc1f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c638f5d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c638f5d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4667fc1f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4667fc1f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4667fc1f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4667fc1f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4667fc1f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4667fc1f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4667fc1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4667fc1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c778b964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c778b96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4667fc1f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4667fc1f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c638f5d1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c638f5d1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beaf1eb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beaf1eb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4667fc1f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4667fc1f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c778b964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c778b964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beaf1eb0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beaf1eb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beaf1eb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beaf1eb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4667fc1f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4667fc1f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4667fc1f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4667fc1f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c778b964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c778b964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c778b964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c778b964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beaf1eb0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beaf1eb0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57095241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57095241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7858a94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5e7858a94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c778b96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c778b96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57095241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57095241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c778b964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c778b96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c778b96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c778b96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57095241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57095241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4667fc1f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4667fc1f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1244"/>
          <a:stretch/>
        </p:blipFill>
        <p:spPr>
          <a:xfrm>
            <a:off x="0" y="0"/>
            <a:ext cx="9144000" cy="50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6" name="Google Shape;86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flipH="1" rot="10800000">
            <a:off x="-15801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flipH="1">
            <a:off x="5545433" y="-15957"/>
            <a:ext cx="3614626" cy="35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7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9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hasCustomPrompt="1"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hasCustomPrompt="1"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2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2_1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6" name="Google Shape;36;p5"/>
          <p:cNvSpPr txBox="1"/>
          <p:nvPr>
            <p:ph hasCustomPrompt="1"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39" name="Google Shape;39;p5"/>
          <p:cNvSpPr txBox="1"/>
          <p:nvPr>
            <p:ph hasCustomPrompt="1"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5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2" name="Google Shape;42;p5"/>
          <p:cNvSpPr txBox="1"/>
          <p:nvPr>
            <p:ph hasCustomPrompt="1"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5" name="Google Shape;45;p5"/>
          <p:cNvSpPr txBox="1"/>
          <p:nvPr>
            <p:ph hasCustomPrompt="1"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5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48" name="Google Shape;48;p5"/>
          <p:cNvSpPr txBox="1"/>
          <p:nvPr>
            <p:ph hasCustomPrompt="1"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5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rot="10800000">
            <a:off x="6951421" y="3013096"/>
            <a:ext cx="2200651" cy="21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" type="subTitle"/>
          </p:nvPr>
        </p:nvSpPr>
        <p:spPr>
          <a:xfrm>
            <a:off x="4837600" y="1329975"/>
            <a:ext cx="3576600" cy="24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◂"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rot="10800000">
            <a:off x="5545433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flipH="1">
            <a:off x="6951325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>
            <a:off x="158" y="-15957"/>
            <a:ext cx="3614626" cy="35123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74" name="Google Shape;74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" name="Google Shape;75;p9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 rot="10800000">
            <a:off x="5545433" y="1663076"/>
            <a:ext cx="3614626" cy="35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0" l="5336" r="40594" t="6603"/>
          <a:stretch/>
        </p:blipFill>
        <p:spPr>
          <a:xfrm>
            <a:off x="-8079" y="-15958"/>
            <a:ext cx="2200651" cy="21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2.xml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tweepy.org/en/latest/" TargetMode="External"/><Relationship Id="rId4" Type="http://schemas.openxmlformats.org/officeDocument/2006/relationships/hyperlink" Target="https://developer.twitter.com/en" TargetMode="External"/><Relationship Id="rId5" Type="http://schemas.openxmlformats.org/officeDocument/2006/relationships/hyperlink" Target="https://dh.ascdc.sinica.edu.tw/membe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ctrTitle"/>
          </p:nvPr>
        </p:nvSpPr>
        <p:spPr>
          <a:xfrm flipH="1">
            <a:off x="-199450" y="582500"/>
            <a:ext cx="9443700" cy="24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23864"/>
                </a:solidFill>
              </a:rPr>
              <a:t>利用爬蟲抓取推特上Covid-19議題之留言，</a:t>
            </a:r>
            <a:br>
              <a:rPr b="1" lang="es" sz="3600">
                <a:solidFill>
                  <a:srgbClr val="423864"/>
                </a:solidFill>
              </a:rPr>
            </a:br>
            <a:r>
              <a:rPr b="1" lang="es" sz="3600">
                <a:solidFill>
                  <a:srgbClr val="423864"/>
                </a:solidFill>
              </a:rPr>
              <a:t>並且分析不同國家之看法</a:t>
            </a:r>
            <a:endParaRPr b="1" sz="3600">
              <a:solidFill>
                <a:srgbClr val="423864"/>
              </a:solidFill>
            </a:endParaRPr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 flipH="1">
            <a:off x="2377349" y="3630050"/>
            <a:ext cx="4389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第一組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劉紹楷、江郁欣、謝宜程、陳祈欣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/>
        </p:nvSpPr>
        <p:spPr>
          <a:xfrm>
            <a:off x="1028700" y="491975"/>
            <a:ext cx="198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11/18</a:t>
            </a:r>
            <a:endParaRPr b="1" sz="2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3">
            <a:alphaModFix/>
          </a:blip>
          <a:srcRect b="30629" l="3409" r="0" t="1199"/>
          <a:stretch/>
        </p:blipFill>
        <p:spPr>
          <a:xfrm>
            <a:off x="3264094" y="0"/>
            <a:ext cx="5196480" cy="51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/>
        </p:nvSpPr>
        <p:spPr>
          <a:xfrm>
            <a:off x="1028700" y="491975"/>
            <a:ext cx="198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11/19</a:t>
            </a:r>
            <a:endParaRPr b="1" sz="2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b="31266" l="2486" r="0" t="0"/>
          <a:stretch/>
        </p:blipFill>
        <p:spPr>
          <a:xfrm>
            <a:off x="3283100" y="0"/>
            <a:ext cx="515987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/>
        </p:nvSpPr>
        <p:spPr>
          <a:xfrm>
            <a:off x="1028700" y="491975"/>
            <a:ext cx="198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11/23</a:t>
            </a:r>
            <a:endParaRPr b="1" sz="2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30877" l="3762" r="0" t="0"/>
          <a:stretch/>
        </p:blipFill>
        <p:spPr>
          <a:xfrm>
            <a:off x="3222317" y="0"/>
            <a:ext cx="50636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/>
        </p:nvSpPr>
        <p:spPr>
          <a:xfrm>
            <a:off x="662200" y="462825"/>
            <a:ext cx="198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綜合比較</a:t>
            </a:r>
            <a:endParaRPr b="1" sz="2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b="30877" l="3762" r="0" t="0"/>
          <a:stretch/>
        </p:blipFill>
        <p:spPr>
          <a:xfrm>
            <a:off x="3386617" y="0"/>
            <a:ext cx="506360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/>
        </p:nvSpPr>
        <p:spPr>
          <a:xfrm>
            <a:off x="1340500" y="2316775"/>
            <a:ext cx="6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?</a:t>
            </a:r>
            <a:endParaRPr b="1" sz="4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 b="5904" l="9927" r="44067" t="11052"/>
          <a:stretch/>
        </p:blipFill>
        <p:spPr>
          <a:xfrm>
            <a:off x="0" y="0"/>
            <a:ext cx="50655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 rotWithShape="1">
          <a:blip r:embed="rId4">
            <a:alphaModFix/>
          </a:blip>
          <a:srcRect b="4648" l="9010" r="42572" t="12343"/>
          <a:stretch/>
        </p:blipFill>
        <p:spPr>
          <a:xfrm>
            <a:off x="5065600" y="1210450"/>
            <a:ext cx="4078402" cy="39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/>
        </p:nvSpPr>
        <p:spPr>
          <a:xfrm>
            <a:off x="7062725" y="322425"/>
            <a:ext cx="125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奧地利</a:t>
            </a:r>
            <a:endParaRPr b="1" sz="2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ctrTitle"/>
          </p:nvPr>
        </p:nvSpPr>
        <p:spPr>
          <a:xfrm flipH="1">
            <a:off x="291600" y="369225"/>
            <a:ext cx="2093400" cy="13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5D74"/>
                </a:solidFill>
              </a:rPr>
              <a:t>肺炎影響身體部位</a:t>
            </a:r>
            <a:endParaRPr b="1">
              <a:solidFill>
                <a:srgbClr val="435D74"/>
              </a:solidFill>
            </a:endParaRPr>
          </a:p>
        </p:txBody>
      </p:sp>
      <p:grpSp>
        <p:nvGrpSpPr>
          <p:cNvPr id="238" name="Google Shape;238;p30"/>
          <p:cNvGrpSpPr/>
          <p:nvPr/>
        </p:nvGrpSpPr>
        <p:grpSpPr>
          <a:xfrm>
            <a:off x="2263850" y="0"/>
            <a:ext cx="7791261" cy="5143500"/>
            <a:chOff x="1004850" y="0"/>
            <a:chExt cx="7791261" cy="5143500"/>
          </a:xfrm>
        </p:grpSpPr>
        <p:pic>
          <p:nvPicPr>
            <p:cNvPr id="239" name="Google Shape;23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04850" y="0"/>
              <a:ext cx="779126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0"/>
            <p:cNvSpPr txBox="1"/>
            <p:nvPr/>
          </p:nvSpPr>
          <p:spPr>
            <a:xfrm>
              <a:off x="5641475" y="1355825"/>
              <a:ext cx="1181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dk2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腿</a:t>
              </a:r>
              <a:endParaRPr sz="20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241" name="Google Shape;241;p30"/>
            <p:cNvSpPr txBox="1"/>
            <p:nvPr/>
          </p:nvSpPr>
          <p:spPr>
            <a:xfrm>
              <a:off x="4444775" y="3279525"/>
              <a:ext cx="538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下巴</a:t>
              </a:r>
              <a:endParaRPr sz="20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42" name="Google Shape;242;p30"/>
          <p:cNvSpPr txBox="1"/>
          <p:nvPr/>
        </p:nvSpPr>
        <p:spPr>
          <a:xfrm>
            <a:off x="291600" y="2241675"/>
            <a:ext cx="2610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利用數位人文研究平台，從twitter留言中分析出受疫情</a:t>
            </a: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影響</a:t>
            </a: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且討論度較高的</a:t>
            </a: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身體部位名</a:t>
            </a: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。</a:t>
            </a:r>
            <a:endParaRPr b="1" sz="24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ctrTitle"/>
          </p:nvPr>
        </p:nvSpPr>
        <p:spPr>
          <a:xfrm flipH="1">
            <a:off x="568475" y="369225"/>
            <a:ext cx="40359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5D74"/>
                </a:solidFill>
              </a:rPr>
              <a:t>肺炎影響身體部位</a:t>
            </a:r>
            <a:endParaRPr b="1">
              <a:solidFill>
                <a:srgbClr val="435D74"/>
              </a:solidFill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932725" y="2110050"/>
            <a:ext cx="664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利用數位人文研究平台，從twitter留言中分析出受疫情影響且討論度較高的身體部位名。</a:t>
            </a:r>
            <a:endParaRPr b="1" sz="24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/>
        </p:nvSpPr>
        <p:spPr>
          <a:xfrm>
            <a:off x="378825" y="772250"/>
            <a:ext cx="103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11/18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b="30877" l="3203" r="0" t="0"/>
          <a:stretch/>
        </p:blipFill>
        <p:spPr>
          <a:xfrm>
            <a:off x="3127525" y="-35425"/>
            <a:ext cx="5163249" cy="521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/>
        </p:nvSpPr>
        <p:spPr>
          <a:xfrm>
            <a:off x="620725" y="521125"/>
            <a:ext cx="198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11/19</a:t>
            </a:r>
            <a:endParaRPr b="1" sz="2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 b="31479" l="3344" r="0" t="1671"/>
          <a:stretch/>
        </p:blipFill>
        <p:spPr>
          <a:xfrm>
            <a:off x="2968000" y="0"/>
            <a:ext cx="52587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/>
        </p:nvSpPr>
        <p:spPr>
          <a:xfrm>
            <a:off x="1028700" y="491975"/>
            <a:ext cx="198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11/23</a:t>
            </a:r>
            <a:endParaRPr b="1" sz="2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 rotWithShape="1">
          <a:blip r:embed="rId3">
            <a:alphaModFix/>
          </a:blip>
          <a:srcRect b="30877" l="0" r="0" t="0"/>
          <a:stretch/>
        </p:blipFill>
        <p:spPr>
          <a:xfrm>
            <a:off x="3008194" y="0"/>
            <a:ext cx="52618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ctrTitle"/>
          </p:nvPr>
        </p:nvSpPr>
        <p:spPr>
          <a:xfrm flipH="1">
            <a:off x="1486775" y="2236500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23864"/>
                </a:solidFill>
              </a:rPr>
              <a:t>研究動機</a:t>
            </a:r>
            <a:endParaRPr b="1" sz="3600">
              <a:solidFill>
                <a:srgbClr val="423864"/>
              </a:solidFill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3467850" y="2098200"/>
            <a:ext cx="2331300" cy="808800"/>
          </a:xfrm>
          <a:prstGeom prst="rect">
            <a:avLst/>
          </a:prstGeom>
          <a:noFill/>
          <a:ln cap="flat" cmpd="sng" w="28575">
            <a:solidFill>
              <a:srgbClr val="42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/>
        </p:nvSpPr>
        <p:spPr>
          <a:xfrm>
            <a:off x="378825" y="772250"/>
            <a:ext cx="177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綜合比較</a:t>
            </a:r>
            <a:endParaRPr sz="2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72" name="Google Shape;272;p35"/>
          <p:cNvPicPr preferRelativeResize="0"/>
          <p:nvPr/>
        </p:nvPicPr>
        <p:blipFill rotWithShape="1">
          <a:blip r:embed="rId3">
            <a:alphaModFix/>
          </a:blip>
          <a:srcRect b="30877" l="0" r="0" t="0"/>
          <a:stretch/>
        </p:blipFill>
        <p:spPr>
          <a:xfrm>
            <a:off x="2954547" y="0"/>
            <a:ext cx="52618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1340500" y="2316775"/>
            <a:ext cx="6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?</a:t>
            </a:r>
            <a:endParaRPr b="1" sz="48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ctrTitle"/>
          </p:nvPr>
        </p:nvSpPr>
        <p:spPr>
          <a:xfrm flipH="1">
            <a:off x="3476550" y="2236500"/>
            <a:ext cx="2190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23864"/>
                </a:solidFill>
              </a:rPr>
              <a:t>困難</a:t>
            </a:r>
            <a:endParaRPr b="1" sz="3600">
              <a:solidFill>
                <a:srgbClr val="423864"/>
              </a:solidFill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3890400" y="2098200"/>
            <a:ext cx="1355100" cy="808800"/>
          </a:xfrm>
          <a:prstGeom prst="rect">
            <a:avLst/>
          </a:prstGeom>
          <a:noFill/>
          <a:ln cap="flat" cmpd="sng" w="28575">
            <a:solidFill>
              <a:srgbClr val="42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/>
        </p:nvSpPr>
        <p:spPr>
          <a:xfrm>
            <a:off x="951925" y="614150"/>
            <a:ext cx="41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704925" y="235175"/>
            <a:ext cx="736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1.利用數位人文研究平台操作英文斷詞系統時較困難，可能需要找尋別的分析方式。</a:t>
            </a:r>
            <a:endParaRPr b="1" sz="25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 rotWithShape="1">
          <a:blip r:embed="rId3">
            <a:alphaModFix/>
          </a:blip>
          <a:srcRect b="7938" l="0" r="0" t="11959"/>
          <a:stretch/>
        </p:blipFill>
        <p:spPr>
          <a:xfrm>
            <a:off x="868651" y="1327125"/>
            <a:ext cx="8469830" cy="381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/>
          <p:nvPr/>
        </p:nvSpPr>
        <p:spPr>
          <a:xfrm>
            <a:off x="2783025" y="2914175"/>
            <a:ext cx="3876000" cy="21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/>
        </p:nvSpPr>
        <p:spPr>
          <a:xfrm>
            <a:off x="757675" y="204000"/>
            <a:ext cx="6702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2.有些文本上傳的時候顯示沒有資料，不知道出了什麼問題....</a:t>
            </a:r>
            <a:endParaRPr b="1" sz="25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93" name="Google Shape;293;p38"/>
          <p:cNvPicPr preferRelativeResize="0"/>
          <p:nvPr/>
        </p:nvPicPr>
        <p:blipFill rotWithShape="1">
          <a:blip r:embed="rId3">
            <a:alphaModFix/>
          </a:blip>
          <a:srcRect b="59486" l="13458" r="46390" t="0"/>
          <a:stretch/>
        </p:blipFill>
        <p:spPr>
          <a:xfrm>
            <a:off x="5551375" y="2317395"/>
            <a:ext cx="3592627" cy="2039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8"/>
          <p:cNvGrpSpPr/>
          <p:nvPr/>
        </p:nvGrpSpPr>
        <p:grpSpPr>
          <a:xfrm>
            <a:off x="0" y="1373702"/>
            <a:ext cx="5551382" cy="3751753"/>
            <a:chOff x="0" y="1992513"/>
            <a:chExt cx="5143502" cy="3132726"/>
          </a:xfrm>
        </p:grpSpPr>
        <p:pic>
          <p:nvPicPr>
            <p:cNvPr id="295" name="Google Shape;295;p38"/>
            <p:cNvPicPr preferRelativeResize="0"/>
            <p:nvPr/>
          </p:nvPicPr>
          <p:blipFill rotWithShape="1">
            <a:blip r:embed="rId4">
              <a:alphaModFix/>
            </a:blip>
            <a:srcRect b="9052" l="13212" r="13381" t="11468"/>
            <a:stretch/>
          </p:blipFill>
          <p:spPr>
            <a:xfrm>
              <a:off x="0" y="1992513"/>
              <a:ext cx="5143502" cy="313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38"/>
            <p:cNvSpPr/>
            <p:nvPr/>
          </p:nvSpPr>
          <p:spPr>
            <a:xfrm>
              <a:off x="903400" y="3263875"/>
              <a:ext cx="335100" cy="641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8"/>
          <p:cNvSpPr/>
          <p:nvPr/>
        </p:nvSpPr>
        <p:spPr>
          <a:xfrm>
            <a:off x="6032325" y="2695600"/>
            <a:ext cx="1530000" cy="59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ctrTitle"/>
          </p:nvPr>
        </p:nvSpPr>
        <p:spPr>
          <a:xfrm flipH="1">
            <a:off x="3476550" y="2236500"/>
            <a:ext cx="2190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23864"/>
                </a:solidFill>
              </a:rPr>
              <a:t>提出問題</a:t>
            </a:r>
            <a:endParaRPr b="1" sz="3600">
              <a:solidFill>
                <a:srgbClr val="423864"/>
              </a:solidFill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3467850" y="2098200"/>
            <a:ext cx="2331300" cy="808800"/>
          </a:xfrm>
          <a:prstGeom prst="rect">
            <a:avLst/>
          </a:prstGeom>
          <a:noFill/>
          <a:ln cap="flat" cmpd="sng" w="28575">
            <a:solidFill>
              <a:srgbClr val="42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/>
        </p:nvSpPr>
        <p:spPr>
          <a:xfrm>
            <a:off x="724275" y="1138625"/>
            <a:ext cx="7293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1. </a:t>
            </a: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這次假設的相關結果之分析數據較少，使得每筆資料之間沒有太大比較性，</a:t>
            </a: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是否</a:t>
            </a: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可以換成別的假設結果</a:t>
            </a: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進行</a:t>
            </a: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分析?</a:t>
            </a:r>
            <a:endParaRPr b="1" sz="24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2.</a:t>
            </a: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為什麼文本一起分析，數據反而減少?</a:t>
            </a:r>
            <a:endParaRPr b="1" sz="24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ctrTitle"/>
          </p:nvPr>
        </p:nvSpPr>
        <p:spPr>
          <a:xfrm flipH="1">
            <a:off x="3476550" y="2236500"/>
            <a:ext cx="2190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23864"/>
                </a:solidFill>
              </a:rPr>
              <a:t>心得</a:t>
            </a:r>
            <a:endParaRPr b="1" sz="3600">
              <a:solidFill>
                <a:srgbClr val="423864"/>
              </a:solidFill>
            </a:endParaRPr>
          </a:p>
        </p:txBody>
      </p:sp>
      <p:sp>
        <p:nvSpPr>
          <p:cNvPr id="314" name="Google Shape;314;p41"/>
          <p:cNvSpPr/>
          <p:nvPr/>
        </p:nvSpPr>
        <p:spPr>
          <a:xfrm>
            <a:off x="3919550" y="2098200"/>
            <a:ext cx="1340400" cy="808800"/>
          </a:xfrm>
          <a:prstGeom prst="rect">
            <a:avLst/>
          </a:prstGeom>
          <a:noFill/>
          <a:ln cap="flat" cmpd="sng" w="28575">
            <a:solidFill>
              <a:srgbClr val="42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/>
        </p:nvSpPr>
        <p:spPr>
          <a:xfrm>
            <a:off x="1276550" y="1822200"/>
            <a:ext cx="6306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23864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能嘗試運用數位人文分析平台分析爬蟲出來的資料，讓我們覺得很新鮮，也希望可以更熟悉此平台的操作，未來能運用在不同的課程上。</a:t>
            </a:r>
            <a:endParaRPr sz="2400">
              <a:solidFill>
                <a:srgbClr val="423864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ctrTitle"/>
          </p:nvPr>
        </p:nvSpPr>
        <p:spPr>
          <a:xfrm flipH="1">
            <a:off x="3476550" y="2236500"/>
            <a:ext cx="2190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23864"/>
                </a:solidFill>
              </a:rPr>
              <a:t>參考資料</a:t>
            </a:r>
            <a:endParaRPr b="1" sz="3600">
              <a:solidFill>
                <a:srgbClr val="423864"/>
              </a:solidFill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3467850" y="2098200"/>
            <a:ext cx="2331300" cy="808800"/>
          </a:xfrm>
          <a:prstGeom prst="rect">
            <a:avLst/>
          </a:prstGeom>
          <a:noFill/>
          <a:ln cap="flat" cmpd="sng" w="28575">
            <a:solidFill>
              <a:srgbClr val="42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/>
        </p:nvSpPr>
        <p:spPr>
          <a:xfrm>
            <a:off x="571050" y="628425"/>
            <a:ext cx="83523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1.套件tweepy:</a:t>
            </a:r>
            <a:endParaRPr b="1" sz="24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3"/>
              </a:rPr>
              <a:t>https://docs.tweepy.org/en/latest/</a:t>
            </a:r>
            <a:endParaRPr b="1"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2. Twitter api </a:t>
            </a:r>
            <a:endParaRPr b="1" sz="24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4"/>
              </a:rPr>
              <a:t>https://developer.twitter.com/en</a:t>
            </a:r>
            <a:endParaRPr b="1"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3.數位人文研究平台</a:t>
            </a:r>
            <a:endParaRPr b="1"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 u="sng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5"/>
              </a:rPr>
              <a:t>https://dh.ascdc.sinica.edu.tw/member/</a:t>
            </a:r>
            <a:endParaRPr b="1"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ctrTitle"/>
          </p:nvPr>
        </p:nvSpPr>
        <p:spPr>
          <a:xfrm flipH="1">
            <a:off x="991250" y="1187800"/>
            <a:ext cx="7362300" cy="25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423864"/>
                </a:solidFill>
              </a:rPr>
              <a:t>我們想探討人民對於現在討論度較高的covid-19議題之看法。先運用爬蟲方式抓取twitter平台之留言，再利用數位人文研究平台進行分析，找出受covid-19影響之高曝光率國家名以及相關身體部位名，並且探討其背景之原因。</a:t>
            </a:r>
            <a:endParaRPr b="1" sz="2500">
              <a:solidFill>
                <a:srgbClr val="42386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ctrTitle"/>
          </p:nvPr>
        </p:nvSpPr>
        <p:spPr>
          <a:xfrm flipH="1">
            <a:off x="3476550" y="2236500"/>
            <a:ext cx="2190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23864"/>
                </a:solidFill>
              </a:rPr>
              <a:t>分工表</a:t>
            </a:r>
            <a:endParaRPr b="1" sz="3600">
              <a:solidFill>
                <a:srgbClr val="423864"/>
              </a:solidFill>
            </a:endParaRPr>
          </a:p>
        </p:txBody>
      </p:sp>
      <p:sp>
        <p:nvSpPr>
          <p:cNvPr id="336" name="Google Shape;336;p45"/>
          <p:cNvSpPr/>
          <p:nvPr/>
        </p:nvSpPr>
        <p:spPr>
          <a:xfrm>
            <a:off x="3759275" y="2098200"/>
            <a:ext cx="1734000" cy="808800"/>
          </a:xfrm>
          <a:prstGeom prst="rect">
            <a:avLst/>
          </a:prstGeom>
          <a:noFill/>
          <a:ln cap="flat" cmpd="sng" w="28575">
            <a:solidFill>
              <a:srgbClr val="42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idx="4294967295" type="ctrTitle"/>
          </p:nvPr>
        </p:nvSpPr>
        <p:spPr>
          <a:xfrm>
            <a:off x="1013350" y="1577450"/>
            <a:ext cx="3656100" cy="10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latin typeface="Fira Sans Condensed"/>
                <a:ea typeface="Fira Sans Condensed"/>
                <a:cs typeface="Fira Sans Condensed"/>
                <a:sym typeface="Fira Sans Condensed"/>
              </a:rPr>
              <a:t>利用爬蟲技術抓取推特上的留言，並做成文字雲</a:t>
            </a:r>
            <a:endParaRPr b="1" sz="24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42" name="Google Shape;342;p46"/>
          <p:cNvSpPr txBox="1"/>
          <p:nvPr>
            <p:ph idx="4294967295" type="title"/>
          </p:nvPr>
        </p:nvSpPr>
        <p:spPr>
          <a:xfrm>
            <a:off x="1975757" y="705037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23864"/>
                </a:solidFill>
              </a:rPr>
              <a:t>劉紹楷</a:t>
            </a:r>
            <a:endParaRPr b="1" sz="3000">
              <a:solidFill>
                <a:srgbClr val="423864"/>
              </a:solidFill>
            </a:endParaRPr>
          </a:p>
        </p:txBody>
      </p:sp>
      <p:sp>
        <p:nvSpPr>
          <p:cNvPr id="343" name="Google Shape;343;p46"/>
          <p:cNvSpPr txBox="1"/>
          <p:nvPr>
            <p:ph idx="4294967295" type="ctrTitle"/>
          </p:nvPr>
        </p:nvSpPr>
        <p:spPr>
          <a:xfrm>
            <a:off x="1102050" y="3527825"/>
            <a:ext cx="3439200" cy="11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latin typeface="Fira Sans Condensed"/>
                <a:ea typeface="Fira Sans Condensed"/>
                <a:cs typeface="Fira Sans Condensed"/>
                <a:sym typeface="Fira Sans Condensed"/>
              </a:rPr>
              <a:t>探討數據呈現結果背後之原因</a:t>
            </a:r>
            <a:endParaRPr sz="2400"/>
          </a:p>
        </p:txBody>
      </p:sp>
      <p:sp>
        <p:nvSpPr>
          <p:cNvPr id="344" name="Google Shape;344;p46"/>
          <p:cNvSpPr txBox="1"/>
          <p:nvPr>
            <p:ph idx="4294967295" type="title"/>
          </p:nvPr>
        </p:nvSpPr>
        <p:spPr>
          <a:xfrm>
            <a:off x="1964507" y="2962562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23864"/>
                </a:solidFill>
              </a:rPr>
              <a:t>江郁欣</a:t>
            </a:r>
            <a:endParaRPr b="1" sz="3000">
              <a:solidFill>
                <a:srgbClr val="423864"/>
              </a:solidFill>
            </a:endParaRPr>
          </a:p>
        </p:txBody>
      </p:sp>
      <p:sp>
        <p:nvSpPr>
          <p:cNvPr id="345" name="Google Shape;345;p46"/>
          <p:cNvSpPr txBox="1"/>
          <p:nvPr>
            <p:ph type="ctrTitle"/>
          </p:nvPr>
        </p:nvSpPr>
        <p:spPr>
          <a:xfrm>
            <a:off x="4593250" y="1359025"/>
            <a:ext cx="3867300" cy="15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latin typeface="Fira Sans Condensed"/>
                <a:ea typeface="Fira Sans Condensed"/>
                <a:cs typeface="Fira Sans Condensed"/>
                <a:sym typeface="Fira Sans Condensed"/>
              </a:rPr>
              <a:t>將蒐集資料製作成權威檔、</a:t>
            </a:r>
            <a:r>
              <a:rPr b="1" lang="es" sz="2400">
                <a:latin typeface="Fira Sans Condensed"/>
                <a:ea typeface="Fira Sans Condensed"/>
                <a:cs typeface="Fira Sans Condensed"/>
                <a:sym typeface="Fira Sans Condensed"/>
              </a:rPr>
              <a:t>利用數位人文研究平台進行分析相關數據</a:t>
            </a:r>
            <a:endParaRPr b="1" sz="24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46" name="Google Shape;346;p46"/>
          <p:cNvSpPr txBox="1"/>
          <p:nvPr>
            <p:ph idx="4294967295" type="title"/>
          </p:nvPr>
        </p:nvSpPr>
        <p:spPr>
          <a:xfrm>
            <a:off x="5524407" y="705037"/>
            <a:ext cx="175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23864"/>
                </a:solidFill>
              </a:rPr>
              <a:t>謝宜呈</a:t>
            </a:r>
            <a:endParaRPr b="1" sz="3000">
              <a:solidFill>
                <a:srgbClr val="423864"/>
              </a:solidFill>
            </a:endParaRPr>
          </a:p>
        </p:txBody>
      </p:sp>
      <p:sp>
        <p:nvSpPr>
          <p:cNvPr id="347" name="Google Shape;347;p46"/>
          <p:cNvSpPr txBox="1"/>
          <p:nvPr>
            <p:ph idx="4294967295" type="ctrTitle"/>
          </p:nvPr>
        </p:nvSpPr>
        <p:spPr>
          <a:xfrm>
            <a:off x="5459327" y="3527825"/>
            <a:ext cx="191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Fira Sans Condensed"/>
                <a:ea typeface="Fira Sans Condensed"/>
                <a:cs typeface="Fira Sans Condensed"/>
                <a:sym typeface="Fira Sans Condensed"/>
              </a:rPr>
              <a:t>製作PPT</a:t>
            </a:r>
            <a:endParaRPr b="1" sz="24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48" name="Google Shape;348;p46"/>
          <p:cNvSpPr txBox="1"/>
          <p:nvPr>
            <p:ph idx="4294967295" type="title"/>
          </p:nvPr>
        </p:nvSpPr>
        <p:spPr>
          <a:xfrm>
            <a:off x="5757223" y="2962550"/>
            <a:ext cx="191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423864"/>
                </a:solidFill>
              </a:rPr>
              <a:t>陳祈欣</a:t>
            </a:r>
            <a:endParaRPr b="1" sz="3000">
              <a:solidFill>
                <a:srgbClr val="423864"/>
              </a:solidFill>
            </a:endParaRPr>
          </a:p>
        </p:txBody>
      </p:sp>
      <p:cxnSp>
        <p:nvCxnSpPr>
          <p:cNvPr id="349" name="Google Shape;349;p46"/>
          <p:cNvCxnSpPr/>
          <p:nvPr/>
        </p:nvCxnSpPr>
        <p:spPr>
          <a:xfrm>
            <a:off x="1013350" y="1259000"/>
            <a:ext cx="6817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46"/>
          <p:cNvCxnSpPr/>
          <p:nvPr/>
        </p:nvCxnSpPr>
        <p:spPr>
          <a:xfrm>
            <a:off x="1013350" y="3497800"/>
            <a:ext cx="6740400" cy="3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type="ctrTitle"/>
          </p:nvPr>
        </p:nvSpPr>
        <p:spPr>
          <a:xfrm flipH="1">
            <a:off x="1375500" y="2480500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 flipH="1">
            <a:off x="3476550" y="2236500"/>
            <a:ext cx="2190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23864"/>
                </a:solidFill>
              </a:rPr>
              <a:t>研究步驟</a:t>
            </a:r>
            <a:endParaRPr b="1" sz="3600">
              <a:solidFill>
                <a:srgbClr val="423864"/>
              </a:solidFill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3467850" y="2098200"/>
            <a:ext cx="2331300" cy="808800"/>
          </a:xfrm>
          <a:prstGeom prst="rect">
            <a:avLst/>
          </a:prstGeom>
          <a:noFill/>
          <a:ln cap="flat" cmpd="sng" w="28575">
            <a:solidFill>
              <a:srgbClr val="42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4294967295" type="subTitle"/>
          </p:nvPr>
        </p:nvSpPr>
        <p:spPr>
          <a:xfrm>
            <a:off x="3965530" y="238125"/>
            <a:ext cx="2953800" cy="4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423864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立定主題(covid-19)</a:t>
            </a:r>
            <a:endParaRPr b="1" sz="2300">
              <a:solidFill>
                <a:srgbClr val="423864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35" name="Google Shape;135;p20"/>
          <p:cNvSpPr txBox="1"/>
          <p:nvPr>
            <p:ph idx="4294967295" type="subTitle"/>
          </p:nvPr>
        </p:nvSpPr>
        <p:spPr>
          <a:xfrm>
            <a:off x="4714725" y="1268225"/>
            <a:ext cx="2142000" cy="13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423864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假設和covid-19相關之結果(國家、身體部位)</a:t>
            </a:r>
            <a:endParaRPr b="1" sz="2300">
              <a:solidFill>
                <a:srgbClr val="423864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36" name="Google Shape;136;p20"/>
          <p:cNvSpPr txBox="1"/>
          <p:nvPr>
            <p:ph idx="4294967295" type="subTitle"/>
          </p:nvPr>
        </p:nvSpPr>
        <p:spPr>
          <a:xfrm>
            <a:off x="1494675" y="1501275"/>
            <a:ext cx="27936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匯集資料（Twitter 爬蟲,權威檔製作）</a:t>
            </a:r>
            <a:endParaRPr b="1" sz="23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" name="Google Shape;137;p20"/>
          <p:cNvSpPr txBox="1"/>
          <p:nvPr>
            <p:ph idx="4294967295" type="subTitle"/>
          </p:nvPr>
        </p:nvSpPr>
        <p:spPr>
          <a:xfrm>
            <a:off x="2270350" y="3008325"/>
            <a:ext cx="26208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300">
                <a:solidFill>
                  <a:srgbClr val="423864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利用平台進行分析、並且將結果視覺化(圓餅圖等等...)</a:t>
            </a:r>
            <a:endParaRPr sz="2300"/>
          </a:p>
        </p:txBody>
      </p:sp>
      <p:sp>
        <p:nvSpPr>
          <p:cNvPr id="138" name="Google Shape;138;p20"/>
          <p:cNvSpPr txBox="1"/>
          <p:nvPr>
            <p:ph idx="4294967295" type="subTitle"/>
          </p:nvPr>
        </p:nvSpPr>
        <p:spPr>
          <a:xfrm>
            <a:off x="5037150" y="3207925"/>
            <a:ext cx="29538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300">
                <a:solidFill>
                  <a:srgbClr val="423864"/>
                </a:solidFill>
                <a:latin typeface="Arial"/>
                <a:ea typeface="Arial"/>
                <a:cs typeface="Arial"/>
                <a:sym typeface="Arial"/>
              </a:rPr>
              <a:t>找出實際與假設結果不同之處做總結。</a:t>
            </a:r>
            <a:endParaRPr b="1" sz="2300">
              <a:solidFill>
                <a:srgbClr val="423864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39" name="Google Shape;139;p20"/>
          <p:cNvGrpSpPr/>
          <p:nvPr/>
        </p:nvGrpSpPr>
        <p:grpSpPr>
          <a:xfrm>
            <a:off x="1494574" y="648223"/>
            <a:ext cx="6106570" cy="4037790"/>
            <a:chOff x="2303500" y="949298"/>
            <a:chExt cx="4815907" cy="3794916"/>
          </a:xfrm>
        </p:grpSpPr>
        <p:grpSp>
          <p:nvGrpSpPr>
            <p:cNvPr id="140" name="Google Shape;140;p20"/>
            <p:cNvGrpSpPr/>
            <p:nvPr/>
          </p:nvGrpSpPr>
          <p:grpSpPr>
            <a:xfrm>
              <a:off x="2379694" y="949298"/>
              <a:ext cx="4698165" cy="3728131"/>
              <a:chOff x="2613858" y="1523425"/>
              <a:chExt cx="3920692" cy="2884211"/>
            </a:xfrm>
          </p:grpSpPr>
          <p:grpSp>
            <p:nvGrpSpPr>
              <p:cNvPr id="141" name="Google Shape;141;p20"/>
              <p:cNvGrpSpPr/>
              <p:nvPr/>
            </p:nvGrpSpPr>
            <p:grpSpPr>
              <a:xfrm>
                <a:off x="2613858" y="1523425"/>
                <a:ext cx="3920692" cy="2884211"/>
                <a:chOff x="2613858" y="1523425"/>
                <a:chExt cx="3920692" cy="2884211"/>
              </a:xfrm>
            </p:grpSpPr>
            <p:sp>
              <p:nvSpPr>
                <p:cNvPr id="142" name="Google Shape;142;p20"/>
                <p:cNvSpPr/>
                <p:nvPr/>
              </p:nvSpPr>
              <p:spPr>
                <a:xfrm rot="5400000">
                  <a:off x="4924676" y="1720789"/>
                  <a:ext cx="241614" cy="209428"/>
                </a:xfrm>
                <a:custGeom>
                  <a:rect b="b" l="l" r="r" t="t"/>
                  <a:pathLst>
                    <a:path extrusionOk="0" h="27693" w="31949">
                      <a:moveTo>
                        <a:pt x="7959" y="1"/>
                      </a:moveTo>
                      <a:lnTo>
                        <a:pt x="1" y="13847"/>
                      </a:lnTo>
                      <a:lnTo>
                        <a:pt x="7959" y="27693"/>
                      </a:lnTo>
                      <a:lnTo>
                        <a:pt x="23991" y="27693"/>
                      </a:lnTo>
                      <a:lnTo>
                        <a:pt x="31949" y="13847"/>
                      </a:lnTo>
                      <a:lnTo>
                        <a:pt x="2399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39215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43" name="Google Shape;143;p20"/>
                <p:cNvCxnSpPr/>
                <p:nvPr/>
              </p:nvCxnSpPr>
              <p:spPr>
                <a:xfrm>
                  <a:off x="5045464" y="1523425"/>
                  <a:ext cx="0" cy="181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med" w="med" type="diamond"/>
                  <a:tailEnd len="med" w="med" type="none"/>
                </a:ln>
              </p:spPr>
            </p:cxnSp>
            <p:sp>
              <p:nvSpPr>
                <p:cNvPr id="144" name="Google Shape;144;p20"/>
                <p:cNvSpPr/>
                <p:nvPr/>
              </p:nvSpPr>
              <p:spPr>
                <a:xfrm rot="5400000">
                  <a:off x="6309028" y="2311963"/>
                  <a:ext cx="241614" cy="209428"/>
                </a:xfrm>
                <a:custGeom>
                  <a:rect b="b" l="l" r="r" t="t"/>
                  <a:pathLst>
                    <a:path extrusionOk="0" h="27693" w="31949">
                      <a:moveTo>
                        <a:pt x="7959" y="1"/>
                      </a:moveTo>
                      <a:lnTo>
                        <a:pt x="1" y="13847"/>
                      </a:lnTo>
                      <a:lnTo>
                        <a:pt x="7959" y="27693"/>
                      </a:lnTo>
                      <a:lnTo>
                        <a:pt x="23991" y="27693"/>
                      </a:lnTo>
                      <a:lnTo>
                        <a:pt x="31949" y="13847"/>
                      </a:lnTo>
                      <a:lnTo>
                        <a:pt x="2399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39215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0"/>
                <p:cNvSpPr/>
                <p:nvPr/>
              </p:nvSpPr>
              <p:spPr>
                <a:xfrm rot="5400000">
                  <a:off x="5222154" y="4182115"/>
                  <a:ext cx="241614" cy="209428"/>
                </a:xfrm>
                <a:custGeom>
                  <a:rect b="b" l="l" r="r" t="t"/>
                  <a:pathLst>
                    <a:path extrusionOk="0" h="27693" w="31949">
                      <a:moveTo>
                        <a:pt x="7959" y="1"/>
                      </a:moveTo>
                      <a:lnTo>
                        <a:pt x="1" y="13847"/>
                      </a:lnTo>
                      <a:lnTo>
                        <a:pt x="7959" y="27693"/>
                      </a:lnTo>
                      <a:lnTo>
                        <a:pt x="23991" y="27693"/>
                      </a:lnTo>
                      <a:lnTo>
                        <a:pt x="31949" y="13847"/>
                      </a:lnTo>
                      <a:lnTo>
                        <a:pt x="2399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39215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0"/>
                <p:cNvSpPr/>
                <p:nvPr/>
              </p:nvSpPr>
              <p:spPr>
                <a:xfrm rot="5400000">
                  <a:off x="2597765" y="3554395"/>
                  <a:ext cx="241614" cy="209428"/>
                </a:xfrm>
                <a:custGeom>
                  <a:rect b="b" l="l" r="r" t="t"/>
                  <a:pathLst>
                    <a:path extrusionOk="0" h="27693" w="31949">
                      <a:moveTo>
                        <a:pt x="7959" y="1"/>
                      </a:moveTo>
                      <a:lnTo>
                        <a:pt x="1" y="13847"/>
                      </a:lnTo>
                      <a:lnTo>
                        <a:pt x="7959" y="27693"/>
                      </a:lnTo>
                      <a:lnTo>
                        <a:pt x="23991" y="27693"/>
                      </a:lnTo>
                      <a:lnTo>
                        <a:pt x="31949" y="13847"/>
                      </a:lnTo>
                      <a:lnTo>
                        <a:pt x="2399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39215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0"/>
                <p:cNvSpPr/>
                <p:nvPr/>
              </p:nvSpPr>
              <p:spPr>
                <a:xfrm rot="5400000">
                  <a:off x="3433899" y="2945028"/>
                  <a:ext cx="241614" cy="209428"/>
                </a:xfrm>
                <a:custGeom>
                  <a:rect b="b" l="l" r="r" t="t"/>
                  <a:pathLst>
                    <a:path extrusionOk="0" h="27693" w="31949">
                      <a:moveTo>
                        <a:pt x="7959" y="1"/>
                      </a:moveTo>
                      <a:lnTo>
                        <a:pt x="1" y="13847"/>
                      </a:lnTo>
                      <a:lnTo>
                        <a:pt x="7959" y="27693"/>
                      </a:lnTo>
                      <a:lnTo>
                        <a:pt x="23991" y="27693"/>
                      </a:lnTo>
                      <a:lnTo>
                        <a:pt x="31949" y="13847"/>
                      </a:lnTo>
                      <a:lnTo>
                        <a:pt x="2399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39215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48" name="Google Shape;148;p20"/>
                <p:cNvCxnSpPr/>
                <p:nvPr/>
              </p:nvCxnSpPr>
              <p:spPr>
                <a:xfrm rot="10800000">
                  <a:off x="6107000" y="2426400"/>
                  <a:ext cx="2172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diamond"/>
                </a:ln>
              </p:spPr>
            </p:cxnSp>
            <p:cxnSp>
              <p:nvCxnSpPr>
                <p:cNvPr id="149" name="Google Shape;149;p20"/>
                <p:cNvCxnSpPr/>
                <p:nvPr/>
              </p:nvCxnSpPr>
              <p:spPr>
                <a:xfrm>
                  <a:off x="3554714" y="2752425"/>
                  <a:ext cx="0" cy="181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med" w="med" type="diamond"/>
                  <a:tailEnd len="med" w="med" type="none"/>
                </a:ln>
              </p:spPr>
            </p:cxnSp>
            <p:cxnSp>
              <p:nvCxnSpPr>
                <p:cNvPr id="150" name="Google Shape;150;p20"/>
                <p:cNvCxnSpPr/>
                <p:nvPr/>
              </p:nvCxnSpPr>
              <p:spPr>
                <a:xfrm rot="10800000">
                  <a:off x="2823275" y="3659113"/>
                  <a:ext cx="2172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med" w="med" type="diamond"/>
                  <a:tailEnd len="med" w="med" type="none"/>
                </a:ln>
              </p:spPr>
            </p:cxnSp>
            <p:cxnSp>
              <p:nvCxnSpPr>
                <p:cNvPr id="151" name="Google Shape;151;p20"/>
                <p:cNvCxnSpPr/>
                <p:nvPr/>
              </p:nvCxnSpPr>
              <p:spPr>
                <a:xfrm>
                  <a:off x="5342951" y="3984825"/>
                  <a:ext cx="0" cy="181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2"/>
                  </a:solidFill>
                  <a:prstDash val="solid"/>
                  <a:round/>
                  <a:headEnd len="med" w="med" type="diamond"/>
                  <a:tailEnd len="med" w="med" type="none"/>
                </a:ln>
              </p:spPr>
            </p:cxnSp>
          </p:grpSp>
          <p:grpSp>
            <p:nvGrpSpPr>
              <p:cNvPr id="152" name="Google Shape;152;p20"/>
              <p:cNvGrpSpPr/>
              <p:nvPr/>
            </p:nvGrpSpPr>
            <p:grpSpPr>
              <a:xfrm>
                <a:off x="2691784" y="1805334"/>
                <a:ext cx="3761071" cy="2501708"/>
                <a:chOff x="2691784" y="1805334"/>
                <a:chExt cx="3761071" cy="2501708"/>
              </a:xfrm>
            </p:grpSpPr>
            <p:sp>
              <p:nvSpPr>
                <p:cNvPr id="153" name="Google Shape;153;p20"/>
                <p:cNvSpPr/>
                <p:nvPr/>
              </p:nvSpPr>
              <p:spPr>
                <a:xfrm>
                  <a:off x="4306153" y="4266675"/>
                  <a:ext cx="932050" cy="40353"/>
                </a:xfrm>
                <a:custGeom>
                  <a:rect b="b" l="l" r="r" t="t"/>
                  <a:pathLst>
                    <a:path extrusionOk="0" h="2706" w="10652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06520" y="2705"/>
                      </a:lnTo>
                      <a:lnTo>
                        <a:pt x="1065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20"/>
                <p:cNvSpPr/>
                <p:nvPr/>
              </p:nvSpPr>
              <p:spPr>
                <a:xfrm>
                  <a:off x="2691784" y="3762285"/>
                  <a:ext cx="1916675" cy="544757"/>
                </a:xfrm>
                <a:custGeom>
                  <a:rect b="b" l="l" r="r" t="t"/>
                  <a:pathLst>
                    <a:path extrusionOk="0" h="36518" w="128485">
                      <a:moveTo>
                        <a:pt x="2706" y="1"/>
                      </a:moveTo>
                      <a:lnTo>
                        <a:pt x="1" y="326"/>
                      </a:lnTo>
                      <a:cubicBezTo>
                        <a:pt x="1461" y="10577"/>
                        <a:pt x="6547" y="19612"/>
                        <a:pt x="13850" y="26130"/>
                      </a:cubicBezTo>
                      <a:cubicBezTo>
                        <a:pt x="21288" y="32568"/>
                        <a:pt x="30999" y="36517"/>
                        <a:pt x="41575" y="36517"/>
                      </a:cubicBezTo>
                      <a:lnTo>
                        <a:pt x="128484" y="36517"/>
                      </a:lnTo>
                      <a:lnTo>
                        <a:pt x="128484" y="33812"/>
                      </a:lnTo>
                      <a:lnTo>
                        <a:pt x="41575" y="33812"/>
                      </a:lnTo>
                      <a:cubicBezTo>
                        <a:pt x="31675" y="33812"/>
                        <a:pt x="22641" y="30188"/>
                        <a:pt x="15662" y="24102"/>
                      </a:cubicBezTo>
                      <a:cubicBezTo>
                        <a:pt x="8792" y="18016"/>
                        <a:pt x="4058" y="9468"/>
                        <a:pt x="27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20"/>
                <p:cNvSpPr/>
                <p:nvPr/>
              </p:nvSpPr>
              <p:spPr>
                <a:xfrm>
                  <a:off x="2695021" y="3035999"/>
                  <a:ext cx="754960" cy="529407"/>
                </a:xfrm>
                <a:custGeom>
                  <a:rect b="b" l="l" r="r" t="t"/>
                  <a:pathLst>
                    <a:path extrusionOk="0" h="35489" w="50609">
                      <a:moveTo>
                        <a:pt x="41358" y="0"/>
                      </a:moveTo>
                      <a:cubicBezTo>
                        <a:pt x="30998" y="0"/>
                        <a:pt x="21423" y="3814"/>
                        <a:pt x="14093" y="10144"/>
                      </a:cubicBezTo>
                      <a:cubicBezTo>
                        <a:pt x="6762" y="16338"/>
                        <a:pt x="1596" y="25129"/>
                        <a:pt x="0" y="35029"/>
                      </a:cubicBezTo>
                      <a:lnTo>
                        <a:pt x="2597" y="35489"/>
                      </a:lnTo>
                      <a:cubicBezTo>
                        <a:pt x="4166" y="26238"/>
                        <a:pt x="9034" y="18015"/>
                        <a:pt x="15905" y="12173"/>
                      </a:cubicBezTo>
                      <a:cubicBezTo>
                        <a:pt x="22775" y="6303"/>
                        <a:pt x="31675" y="2705"/>
                        <a:pt x="41358" y="2705"/>
                      </a:cubicBezTo>
                      <a:lnTo>
                        <a:pt x="50609" y="2705"/>
                      </a:lnTo>
                      <a:lnTo>
                        <a:pt x="5060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20"/>
                <p:cNvSpPr/>
                <p:nvPr/>
              </p:nvSpPr>
              <p:spPr>
                <a:xfrm>
                  <a:off x="3661791" y="2531620"/>
                  <a:ext cx="2791064" cy="544757"/>
                </a:xfrm>
                <a:custGeom>
                  <a:rect b="b" l="l" r="r" t="t"/>
                  <a:pathLst>
                    <a:path extrusionOk="0" h="36518" w="187100">
                      <a:moveTo>
                        <a:pt x="184395" y="1"/>
                      </a:moveTo>
                      <a:cubicBezTo>
                        <a:pt x="183150" y="9468"/>
                        <a:pt x="178309" y="17908"/>
                        <a:pt x="171438" y="23994"/>
                      </a:cubicBezTo>
                      <a:cubicBezTo>
                        <a:pt x="164432" y="30080"/>
                        <a:pt x="155425" y="33812"/>
                        <a:pt x="145498" y="33812"/>
                      </a:cubicBezTo>
                      <a:lnTo>
                        <a:pt x="1" y="33812"/>
                      </a:lnTo>
                      <a:lnTo>
                        <a:pt x="1" y="36517"/>
                      </a:lnTo>
                      <a:lnTo>
                        <a:pt x="145498" y="36517"/>
                      </a:lnTo>
                      <a:cubicBezTo>
                        <a:pt x="156101" y="36517"/>
                        <a:pt x="165785" y="32568"/>
                        <a:pt x="173223" y="26022"/>
                      </a:cubicBezTo>
                      <a:cubicBezTo>
                        <a:pt x="180554" y="19612"/>
                        <a:pt x="185747" y="10469"/>
                        <a:pt x="187100" y="326"/>
                      </a:cubicBezTo>
                      <a:lnTo>
                        <a:pt x="18439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20"/>
                <p:cNvSpPr/>
                <p:nvPr/>
              </p:nvSpPr>
              <p:spPr>
                <a:xfrm>
                  <a:off x="5153124" y="1805334"/>
                  <a:ext cx="1294451" cy="512461"/>
                </a:xfrm>
                <a:custGeom>
                  <a:rect b="b" l="l" r="r" t="t"/>
                  <a:pathLst>
                    <a:path extrusionOk="0" h="34353" w="86774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45524" y="2705"/>
                      </a:lnTo>
                      <a:cubicBezTo>
                        <a:pt x="54991" y="2705"/>
                        <a:pt x="63674" y="6195"/>
                        <a:pt x="70545" y="11821"/>
                      </a:cubicBezTo>
                      <a:cubicBezTo>
                        <a:pt x="77415" y="17582"/>
                        <a:pt x="82284" y="25454"/>
                        <a:pt x="84177" y="34353"/>
                      </a:cubicBezTo>
                      <a:lnTo>
                        <a:pt x="86774" y="33920"/>
                      </a:lnTo>
                      <a:cubicBezTo>
                        <a:pt x="84854" y="24345"/>
                        <a:pt x="79579" y="15878"/>
                        <a:pt x="72249" y="9792"/>
                      </a:cubicBezTo>
                      <a:cubicBezTo>
                        <a:pt x="65027" y="3706"/>
                        <a:pt x="55668" y="0"/>
                        <a:pt x="4552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20"/>
                <p:cNvSpPr/>
                <p:nvPr/>
              </p:nvSpPr>
              <p:spPr>
                <a:xfrm>
                  <a:off x="2785807" y="1805334"/>
                  <a:ext cx="2143839" cy="40367"/>
                </a:xfrm>
                <a:custGeom>
                  <a:rect b="b" l="l" r="r" t="t"/>
                  <a:pathLst>
                    <a:path extrusionOk="0" h="2706" w="143713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20"/>
                <p:cNvSpPr/>
                <p:nvPr/>
              </p:nvSpPr>
              <p:spPr>
                <a:xfrm>
                  <a:off x="5447728" y="4266675"/>
                  <a:ext cx="932050" cy="40353"/>
                </a:xfrm>
                <a:custGeom>
                  <a:rect b="b" l="l" r="r" t="t"/>
                  <a:pathLst>
                    <a:path extrusionOk="0" h="2706" w="106520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06520" y="2705"/>
                      </a:lnTo>
                      <a:lnTo>
                        <a:pt x="10652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60" name="Google Shape;160;p20"/>
            <p:cNvSpPr/>
            <p:nvPr/>
          </p:nvSpPr>
          <p:spPr>
            <a:xfrm>
              <a:off x="5155825" y="1082600"/>
              <a:ext cx="202000" cy="40330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435D74"/>
                  </a:solidFill>
                  <a:latin typeface="Arial"/>
                </a:rPr>
                <a:t>1</a:t>
              </a: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756725" y="1861975"/>
              <a:ext cx="362682" cy="40330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435D74"/>
                  </a:solidFill>
                  <a:latin typeface="Arial"/>
                </a:rPr>
                <a:t>2</a:t>
              </a: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3317850" y="2719200"/>
              <a:ext cx="358857" cy="410031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435D74"/>
                  </a:solidFill>
                  <a:latin typeface="Arial"/>
                </a:rPr>
                <a:t>3</a:t>
              </a: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2303500" y="3513050"/>
              <a:ext cx="378750" cy="401617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435D74"/>
                  </a:solidFill>
                  <a:latin typeface="Arial"/>
                </a:rPr>
                <a:t>4</a:t>
              </a: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5472450" y="4341475"/>
              <a:ext cx="363447" cy="40273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435D74"/>
                  </a:solidFill>
                  <a:latin typeface="Arial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ctrTitle"/>
          </p:nvPr>
        </p:nvSpPr>
        <p:spPr>
          <a:xfrm flipH="1">
            <a:off x="3476550" y="2236500"/>
            <a:ext cx="2190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423864"/>
                </a:solidFill>
              </a:rPr>
              <a:t>分析成果</a:t>
            </a:r>
            <a:endParaRPr b="1" sz="3600">
              <a:solidFill>
                <a:srgbClr val="423864"/>
              </a:solidFill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3467850" y="2098200"/>
            <a:ext cx="2331300" cy="808800"/>
          </a:xfrm>
          <a:prstGeom prst="rect">
            <a:avLst/>
          </a:prstGeom>
          <a:noFill/>
          <a:ln cap="flat" cmpd="sng" w="28575">
            <a:solidFill>
              <a:srgbClr val="42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ctrTitle"/>
          </p:nvPr>
        </p:nvSpPr>
        <p:spPr>
          <a:xfrm flipH="1">
            <a:off x="396025" y="378000"/>
            <a:ext cx="24057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5D74"/>
                </a:solidFill>
              </a:rPr>
              <a:t>名詞頻率</a:t>
            </a:r>
            <a:endParaRPr b="1">
              <a:solidFill>
                <a:srgbClr val="435D74"/>
              </a:solidFill>
            </a:endParaRPr>
          </a:p>
        </p:txBody>
      </p:sp>
      <p:grpSp>
        <p:nvGrpSpPr>
          <p:cNvPr id="176" name="Google Shape;176;p22"/>
          <p:cNvGrpSpPr/>
          <p:nvPr/>
        </p:nvGrpSpPr>
        <p:grpSpPr>
          <a:xfrm>
            <a:off x="3819981" y="1909204"/>
            <a:ext cx="1504028" cy="1325087"/>
            <a:chOff x="-3137650" y="2067900"/>
            <a:chExt cx="291450" cy="256775"/>
          </a:xfrm>
        </p:grpSpPr>
        <p:sp>
          <p:nvSpPr>
            <p:cNvPr id="177" name="Google Shape;177;p22"/>
            <p:cNvSpPr/>
            <p:nvPr/>
          </p:nvSpPr>
          <p:spPr>
            <a:xfrm>
              <a:off x="-3137650" y="2067900"/>
              <a:ext cx="291450" cy="187475"/>
            </a:xfrm>
            <a:custGeom>
              <a:rect b="b" l="l" r="r" t="t"/>
              <a:pathLst>
                <a:path extrusionOk="0" h="7499" w="11658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-3137650" y="2273475"/>
              <a:ext cx="291450" cy="51200"/>
            </a:xfrm>
            <a:custGeom>
              <a:rect b="b" l="l" r="r" t="t"/>
              <a:pathLst>
                <a:path extrusionOk="0" h="2048" w="11658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-3035250" y="2103000"/>
              <a:ext cx="104000" cy="118500"/>
            </a:xfrm>
            <a:custGeom>
              <a:rect b="b" l="l" r="r" t="t"/>
              <a:pathLst>
                <a:path extrusionOk="0" h="4740" w="416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2"/>
          <p:cNvSpPr txBox="1"/>
          <p:nvPr/>
        </p:nvSpPr>
        <p:spPr>
          <a:xfrm>
            <a:off x="3046401" y="3329425"/>
            <a:ext cx="3051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Insert your multimedia content here</a:t>
            </a:r>
            <a:endParaRPr sz="1200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275" y="1312125"/>
            <a:ext cx="7662725" cy="38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3393175" y="251550"/>
            <a:ext cx="584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利用爬蟲方式分析twitter留言中曝光率較高的字詞。</a:t>
            </a: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資料抓取時間: 11/18~11/23</a:t>
            </a:r>
            <a:endParaRPr b="1" sz="24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ctrTitle"/>
          </p:nvPr>
        </p:nvSpPr>
        <p:spPr>
          <a:xfrm flipH="1">
            <a:off x="445050" y="456575"/>
            <a:ext cx="15663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5D74"/>
                </a:solidFill>
              </a:rPr>
              <a:t>國家</a:t>
            </a:r>
            <a:endParaRPr b="1">
              <a:solidFill>
                <a:srgbClr val="435D74"/>
              </a:solidFill>
            </a:endParaRPr>
          </a:p>
        </p:txBody>
      </p:sp>
      <p:grpSp>
        <p:nvGrpSpPr>
          <p:cNvPr id="188" name="Google Shape;188;p23"/>
          <p:cNvGrpSpPr/>
          <p:nvPr/>
        </p:nvGrpSpPr>
        <p:grpSpPr>
          <a:xfrm>
            <a:off x="2416963" y="0"/>
            <a:ext cx="7262126" cy="5143500"/>
            <a:chOff x="1029613" y="0"/>
            <a:chExt cx="7262126" cy="5143500"/>
          </a:xfrm>
        </p:grpSpPr>
        <p:pic>
          <p:nvPicPr>
            <p:cNvPr id="189" name="Google Shape;18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9613" y="0"/>
              <a:ext cx="7262126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3"/>
            <p:cNvSpPr txBox="1"/>
            <p:nvPr/>
          </p:nvSpPr>
          <p:spPr>
            <a:xfrm>
              <a:off x="5068750" y="1226075"/>
              <a:ext cx="1211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dk2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奧地利</a:t>
              </a:r>
              <a:endParaRPr sz="20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1" name="Google Shape;191;p23"/>
            <p:cNvSpPr txBox="1"/>
            <p:nvPr/>
          </p:nvSpPr>
          <p:spPr>
            <a:xfrm>
              <a:off x="5532250" y="2377375"/>
              <a:ext cx="1031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rgbClr val="1D262D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法國</a:t>
              </a:r>
              <a:endParaRPr sz="2000">
                <a:solidFill>
                  <a:srgbClr val="1D262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2" name="Google Shape;192;p23"/>
            <p:cNvSpPr txBox="1"/>
            <p:nvPr/>
          </p:nvSpPr>
          <p:spPr>
            <a:xfrm>
              <a:off x="5203300" y="3005350"/>
              <a:ext cx="942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2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南非</a:t>
              </a:r>
              <a:endParaRPr sz="1800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4590275" y="3005350"/>
              <a:ext cx="7776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宏都拉斯</a:t>
              </a:r>
              <a:endParaRPr sz="20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194" name="Google Shape;194;p23"/>
          <p:cNvSpPr txBox="1"/>
          <p:nvPr/>
        </p:nvSpPr>
        <p:spPr>
          <a:xfrm>
            <a:off x="260925" y="1627500"/>
            <a:ext cx="261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利用數位人文研究平台，從twitter留言中分析出受疫情影響且討論度較高的國家。</a:t>
            </a:r>
            <a:endParaRPr b="1" sz="24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ctrTitle"/>
          </p:nvPr>
        </p:nvSpPr>
        <p:spPr>
          <a:xfrm flipH="1">
            <a:off x="445050" y="456575"/>
            <a:ext cx="15663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5D74"/>
                </a:solidFill>
              </a:rPr>
              <a:t>國家</a:t>
            </a:r>
            <a:endParaRPr b="1">
              <a:solidFill>
                <a:srgbClr val="435D74"/>
              </a:solidFill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857275" y="1836225"/>
            <a:ext cx="705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2386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利用數位人文研究平台，從twitter留言中分析出受疫情影響且討論度較高的國家。</a:t>
            </a:r>
            <a:endParaRPr b="1" sz="2400">
              <a:solidFill>
                <a:srgbClr val="42386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F9FEA5"/>
      </a:dk1>
      <a:lt1>
        <a:srgbClr val="11B0A7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F9FEA5"/>
      </a:accent3>
      <a:accent4>
        <a:srgbClr val="11B0A7"/>
      </a:accent4>
      <a:accent5>
        <a:srgbClr val="FFFF66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